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4"/>
  </p:notesMasterIdLst>
  <p:handoutMasterIdLst>
    <p:handoutMasterId r:id="rId25"/>
  </p:handoutMasterIdLst>
  <p:sldIdLst>
    <p:sldId id="321" r:id="rId2"/>
    <p:sldId id="327" r:id="rId3"/>
    <p:sldId id="324" r:id="rId4"/>
    <p:sldId id="328" r:id="rId5"/>
    <p:sldId id="325" r:id="rId6"/>
    <p:sldId id="329" r:id="rId7"/>
    <p:sldId id="330" r:id="rId8"/>
    <p:sldId id="332" r:id="rId9"/>
    <p:sldId id="335" r:id="rId10"/>
    <p:sldId id="336" r:id="rId11"/>
    <p:sldId id="337" r:id="rId12"/>
    <p:sldId id="333" r:id="rId13"/>
    <p:sldId id="338" r:id="rId14"/>
    <p:sldId id="339" r:id="rId15"/>
    <p:sldId id="340" r:id="rId16"/>
    <p:sldId id="341" r:id="rId17"/>
    <p:sldId id="342" r:id="rId18"/>
    <p:sldId id="344" r:id="rId19"/>
    <p:sldId id="346" r:id="rId20"/>
    <p:sldId id="349" r:id="rId21"/>
    <p:sldId id="348" r:id="rId22"/>
    <p:sldId id="350" r:id="rId23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41" userDrawn="1">
          <p15:clr>
            <a:srgbClr val="A4A3A4"/>
          </p15:clr>
        </p15:guide>
        <p15:guide id="2" pos="2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88950" autoAdjust="0"/>
  </p:normalViewPr>
  <p:slideViewPr>
    <p:cSldViewPr snapToGrid="0">
      <p:cViewPr varScale="1">
        <p:scale>
          <a:sx n="37" d="100"/>
          <a:sy n="37" d="100"/>
        </p:scale>
        <p:origin x="1104" y="24"/>
      </p:cViewPr>
      <p:guideLst>
        <p:guide orient="horz" pos="4541"/>
        <p:guide pos="29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25.05.2022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25.05.2022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1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radle.org/current/userguide/custom_plugins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6065" y="3355822"/>
            <a:ext cx="12272805" cy="2128307"/>
          </a:xfrm>
        </p:spPr>
        <p:txBody>
          <a:bodyPr/>
          <a:lstStyle/>
          <a:p>
            <a:r>
              <a:rPr lang="en-US" sz="8000" dirty="0"/>
              <a:t>CI/CD </a:t>
            </a:r>
            <a:r>
              <a:rPr lang="ru-RU" sz="8000" dirty="0"/>
              <a:t>без </a:t>
            </a:r>
            <a:r>
              <a:rPr lang="en-US" sz="8000" dirty="0"/>
              <a:t>Bash</a:t>
            </a:r>
            <a:endParaRPr lang="ru-RU" sz="8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C31E523-E504-4998-B939-5731B2A0BC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82467" y="9172810"/>
            <a:ext cx="9372600" cy="639763"/>
          </a:xfrm>
        </p:spPr>
        <p:txBody>
          <a:bodyPr/>
          <a:lstStyle/>
          <a:p>
            <a:r>
              <a:rPr lang="ru-RU" sz="4000" dirty="0" err="1"/>
              <a:t>Маеров</a:t>
            </a:r>
            <a:r>
              <a:rPr lang="ru-RU" sz="40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356D122-9EBE-49FD-9E45-9647D90042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60E69CC-0EAA-47DF-9804-6887BF9EF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6ABB53D-D75F-488F-8988-EADAAB9A4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8914" y="992776"/>
            <a:ext cx="10842172" cy="9213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/>
              <a:t>default_deploy</a:t>
            </a:r>
            <a:r>
              <a:rPr lang="ru-RU" sz="2400" dirty="0"/>
              <a:t>_</a:t>
            </a:r>
            <a:r>
              <a:rPr lang="en-US" sz="2400" dirty="0"/>
              <a:t>prod:</a:t>
            </a:r>
            <a:r>
              <a:rPr lang="ru-RU" sz="2400" dirty="0"/>
              <a:t> </a:t>
            </a:r>
            <a:r>
              <a:rPr lang="en-US" sz="2400" dirty="0"/>
              <a:t>&amp; </a:t>
            </a:r>
            <a:r>
              <a:rPr lang="en-US" sz="2400" dirty="0" err="1"/>
              <a:t>default_deploy</a:t>
            </a:r>
            <a:r>
              <a:rPr lang="ru-RU" sz="2400" dirty="0"/>
              <a:t>_</a:t>
            </a:r>
            <a:r>
              <a:rPr lang="en-US" sz="2400" dirty="0"/>
              <a:t>prod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  </a:t>
            </a:r>
            <a:r>
              <a:rPr lang="en-US" sz="2400" dirty="0"/>
              <a:t>script: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</a:t>
            </a:r>
            <a:r>
              <a:rPr lang="en-US" sz="2400" dirty="0" err="1"/>
              <a:t>kubectl</a:t>
            </a:r>
            <a:r>
              <a:rPr lang="en-US" sz="2400" dirty="0"/>
              <a:t> config use-context $KUBE_CONTEXT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helm  upgrade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-- set image=$DOCKER_TAG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-- set </a:t>
            </a:r>
            <a:r>
              <a:rPr lang="en-US" sz="2400" dirty="0" err="1"/>
              <a:t>vault_pass</a:t>
            </a:r>
            <a:r>
              <a:rPr lang="en-US" sz="2400" dirty="0"/>
              <a:t>=$VAULT_PASS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-- set </a:t>
            </a:r>
            <a:r>
              <a:rPr lang="en-US" sz="2400" dirty="0" err="1"/>
              <a:t>spring.profile.active</a:t>
            </a:r>
            <a:r>
              <a:rPr lang="en-US" sz="2400" dirty="0"/>
              <a:t>=SPRING_PROFILE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$RELEASE_NAME ./chart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-- $HELM_EXTRA_COMMAND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--atomic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only: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master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when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- manual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interruptible: true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</a:t>
            </a:r>
            <a:r>
              <a:rPr lang="en-US" sz="2400" dirty="0" err="1"/>
              <a:t>resource_group</a:t>
            </a:r>
            <a:r>
              <a:rPr lang="en-US" sz="2400" dirty="0"/>
              <a:t>: prod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  </a:t>
            </a:r>
            <a:r>
              <a:rPr lang="en-US" sz="2400" dirty="0"/>
              <a:t>variables: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KUBE_CONTEXT: prod-m2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DOCKER_TAG: $CI_COMMIT_REF_NAME_$CI_COMMIT_SHORT_SHA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BC53C8C-525D-470B-85A0-DE0605BFA5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410363" y="10233025"/>
            <a:ext cx="717550" cy="457200"/>
          </a:xfrm>
          <a:prstGeom prst="rect">
            <a:avLst/>
          </a:prstGeom>
        </p:spPr>
        <p:txBody>
          <a:bodyPr/>
          <a:lstStyle/>
          <a:p>
            <a:r>
              <a:rPr lang="ru-RU" spc="-5">
                <a:solidFill>
                  <a:srgbClr val="AFAFAF"/>
                </a:solidFill>
              </a:rPr>
              <a:t>6</a:t>
            </a:r>
            <a:r>
              <a:rPr lang="ru-RU" spc="-5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AE1599-C78A-44FA-B77F-B548C2ECCD05}"/>
              </a:ext>
            </a:extLst>
          </p:cNvPr>
          <p:cNvSpPr txBox="1"/>
          <p:nvPr/>
        </p:nvSpPr>
        <p:spPr>
          <a:xfrm>
            <a:off x="235131" y="1436914"/>
            <a:ext cx="3944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Пример </a:t>
            </a:r>
          </a:p>
          <a:p>
            <a:r>
              <a:rPr lang="en-US" sz="4000" dirty="0"/>
              <a:t>Deploy job</a:t>
            </a:r>
            <a:r>
              <a:rPr lang="ru-RU" sz="4000" dirty="0"/>
              <a:t> </a:t>
            </a:r>
          </a:p>
          <a:p>
            <a:r>
              <a:rPr lang="en-US" sz="4000" dirty="0"/>
              <a:t>4 </a:t>
            </a:r>
            <a:r>
              <a:rPr lang="ru-RU" sz="4000" dirty="0"/>
              <a:t>месяца спустя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4B3AE-E732-4E88-9285-655D31151F12}"/>
              </a:ext>
            </a:extLst>
          </p:cNvPr>
          <p:cNvSpPr txBox="1"/>
          <p:nvPr/>
        </p:nvSpPr>
        <p:spPr>
          <a:xfrm>
            <a:off x="6008914" y="408000"/>
            <a:ext cx="483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Отдельная репа </a:t>
            </a:r>
            <a:r>
              <a:rPr lang="en-US" sz="3200" dirty="0"/>
              <a:t>ci-template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85576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356D122-9EBE-49FD-9E45-9647D90042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60E69CC-0EAA-47DF-9804-6887BF9EF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BC53C8C-525D-470B-85A0-DE0605BFA5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410363" y="10233025"/>
            <a:ext cx="717550" cy="457200"/>
          </a:xfrm>
          <a:prstGeom prst="rect">
            <a:avLst/>
          </a:prstGeom>
        </p:spPr>
        <p:txBody>
          <a:bodyPr/>
          <a:lstStyle/>
          <a:p>
            <a:r>
              <a:rPr lang="ru-RU" spc="-5">
                <a:solidFill>
                  <a:srgbClr val="AFAFAF"/>
                </a:solidFill>
              </a:rPr>
              <a:t>6</a:t>
            </a:r>
            <a:r>
              <a:rPr lang="ru-RU" spc="-5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AE1599-C78A-44FA-B77F-B548C2ECCD05}"/>
              </a:ext>
            </a:extLst>
          </p:cNvPr>
          <p:cNvSpPr txBox="1"/>
          <p:nvPr/>
        </p:nvSpPr>
        <p:spPr>
          <a:xfrm>
            <a:off x="235131" y="1436914"/>
            <a:ext cx="3944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Пример </a:t>
            </a:r>
          </a:p>
          <a:p>
            <a:r>
              <a:rPr lang="en-US" sz="4000" dirty="0"/>
              <a:t>Deploy job</a:t>
            </a:r>
            <a:r>
              <a:rPr lang="ru-RU" sz="4000" dirty="0"/>
              <a:t> </a:t>
            </a:r>
          </a:p>
          <a:p>
            <a:r>
              <a:rPr lang="en-US" sz="4000" dirty="0"/>
              <a:t>4</a:t>
            </a:r>
            <a:r>
              <a:rPr lang="ru-RU" sz="4000" dirty="0"/>
              <a:t> месяца спустя</a:t>
            </a:r>
          </a:p>
        </p:txBody>
      </p:sp>
      <p:sp>
        <p:nvSpPr>
          <p:cNvPr id="8" name="Текст 11">
            <a:extLst>
              <a:ext uri="{FF2B5EF4-FFF2-40B4-BE49-F238E27FC236}">
                <a16:creationId xmlns:a16="http://schemas.microsoft.com/office/drawing/2014/main" id="{01A932CE-071F-4C91-8A49-DCA158782426}"/>
              </a:ext>
            </a:extLst>
          </p:cNvPr>
          <p:cNvSpPr txBox="1">
            <a:spLocks/>
          </p:cNvSpPr>
          <p:nvPr/>
        </p:nvSpPr>
        <p:spPr>
          <a:xfrm>
            <a:off x="5420350" y="2071073"/>
            <a:ext cx="6565005" cy="4668249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include: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- project: ‘ci-template'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ref: master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file: '</a:t>
            </a:r>
            <a:r>
              <a:rPr lang="en-US" sz="2400" dirty="0" err="1"/>
              <a:t>gitlab</a:t>
            </a:r>
            <a:r>
              <a:rPr lang="en-US" sz="2400" dirty="0"/>
              <a:t>-ci-</a:t>
            </a:r>
            <a:r>
              <a:rPr lang="en-US" sz="2400" dirty="0" err="1"/>
              <a:t>base.yml</a:t>
            </a:r>
            <a:r>
              <a:rPr lang="en-US" sz="2400" dirty="0"/>
              <a:t>’</a:t>
            </a:r>
          </a:p>
          <a:p>
            <a:pPr>
              <a:lnSpc>
                <a:spcPct val="100000"/>
              </a:lnSpc>
            </a:pPr>
            <a:br>
              <a:rPr lang="en-US" sz="2400" dirty="0"/>
            </a:br>
            <a:r>
              <a:rPr lang="en-US" sz="2400" dirty="0" err="1"/>
              <a:t>deploy_manual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&lt;&lt;: * </a:t>
            </a:r>
            <a:r>
              <a:rPr lang="en-US" sz="2400" dirty="0" err="1"/>
              <a:t>default_deploy</a:t>
            </a:r>
            <a:r>
              <a:rPr lang="ru-RU" sz="2400" dirty="0"/>
              <a:t>_</a:t>
            </a:r>
            <a:r>
              <a:rPr lang="en-US" sz="2400" dirty="0"/>
              <a:t>prod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variables:</a:t>
            </a:r>
            <a:br>
              <a:rPr lang="en-US" sz="2400" dirty="0"/>
            </a:br>
            <a:r>
              <a:rPr lang="en-US" sz="2400" dirty="0"/>
              <a:t>     RELEASE_NAME: application-back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4DDAD-E370-497F-8BC0-8807A9FD742F}"/>
              </a:ext>
            </a:extLst>
          </p:cNvPr>
          <p:cNvSpPr txBox="1"/>
          <p:nvPr/>
        </p:nvSpPr>
        <p:spPr>
          <a:xfrm>
            <a:off x="5420350" y="598024"/>
            <a:ext cx="6223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</a:t>
            </a:r>
            <a:r>
              <a:rPr lang="en-US" sz="3200" dirty="0" err="1"/>
              <a:t>gitlab-ci.yml</a:t>
            </a:r>
            <a:r>
              <a:rPr lang="en-US" sz="3200" dirty="0"/>
              <a:t> </a:t>
            </a:r>
            <a:r>
              <a:rPr lang="ru-RU" sz="3200" dirty="0"/>
              <a:t>в репе с приложением</a:t>
            </a:r>
          </a:p>
        </p:txBody>
      </p:sp>
    </p:spTree>
    <p:extLst>
      <p:ext uri="{BB962C8B-B14F-4D97-AF65-F5344CB8AC3E}">
        <p14:creationId xmlns:p14="http://schemas.microsoft.com/office/powerpoint/2010/main" val="264649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356D122-9EBE-49FD-9E45-9647D90042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60E69CC-0EAA-47DF-9804-6887BF9EF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BC53C8C-525D-470B-85A0-DE0605BFA5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410363" y="10233025"/>
            <a:ext cx="717550" cy="457200"/>
          </a:xfrm>
          <a:prstGeom prst="rect">
            <a:avLst/>
          </a:prstGeom>
        </p:spPr>
        <p:txBody>
          <a:bodyPr/>
          <a:lstStyle/>
          <a:p>
            <a:r>
              <a:rPr lang="ru-RU" spc="-5">
                <a:solidFill>
                  <a:srgbClr val="AFAFAF"/>
                </a:solidFill>
              </a:rPr>
              <a:t>6</a:t>
            </a:r>
            <a:r>
              <a:rPr lang="ru-RU" spc="-5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AE1599-C78A-44FA-B77F-B548C2ECCD05}"/>
              </a:ext>
            </a:extLst>
          </p:cNvPr>
          <p:cNvSpPr txBox="1"/>
          <p:nvPr/>
        </p:nvSpPr>
        <p:spPr>
          <a:xfrm>
            <a:off x="235131" y="1436914"/>
            <a:ext cx="3944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Пример </a:t>
            </a:r>
          </a:p>
          <a:p>
            <a:r>
              <a:rPr lang="en-US" sz="4000" dirty="0"/>
              <a:t>Deploy job</a:t>
            </a:r>
            <a:r>
              <a:rPr lang="ru-RU" sz="4000" dirty="0"/>
              <a:t> </a:t>
            </a:r>
          </a:p>
          <a:p>
            <a:r>
              <a:rPr lang="ru-RU" sz="4000" dirty="0"/>
              <a:t>3 месяца спустя</a:t>
            </a:r>
          </a:p>
        </p:txBody>
      </p:sp>
      <p:sp>
        <p:nvSpPr>
          <p:cNvPr id="8" name="Текст 11">
            <a:extLst>
              <a:ext uri="{FF2B5EF4-FFF2-40B4-BE49-F238E27FC236}">
                <a16:creationId xmlns:a16="http://schemas.microsoft.com/office/drawing/2014/main" id="{01A932CE-071F-4C91-8A49-DCA158782426}"/>
              </a:ext>
            </a:extLst>
          </p:cNvPr>
          <p:cNvSpPr txBox="1">
            <a:spLocks/>
          </p:cNvSpPr>
          <p:nvPr/>
        </p:nvSpPr>
        <p:spPr>
          <a:xfrm>
            <a:off x="5420350" y="2071073"/>
            <a:ext cx="6565005" cy="5845018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include: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- project: ‘ci-template'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ref: master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file: '</a:t>
            </a:r>
            <a:r>
              <a:rPr lang="en-US" sz="2400" dirty="0" err="1"/>
              <a:t>gitlab</a:t>
            </a:r>
            <a:r>
              <a:rPr lang="en-US" sz="2400" dirty="0"/>
              <a:t>-ci-</a:t>
            </a:r>
            <a:r>
              <a:rPr lang="en-US" sz="2400" dirty="0" err="1"/>
              <a:t>base.yml</a:t>
            </a:r>
            <a:r>
              <a:rPr lang="en-US" sz="2400" dirty="0"/>
              <a:t>’</a:t>
            </a:r>
          </a:p>
          <a:p>
            <a:pPr>
              <a:lnSpc>
                <a:spcPct val="100000"/>
              </a:lnSpc>
            </a:pPr>
            <a:br>
              <a:rPr lang="en-US" sz="2400" dirty="0"/>
            </a:br>
            <a:r>
              <a:rPr lang="en-US" sz="2400" dirty="0" err="1"/>
              <a:t>deploy_manual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&lt;&lt;: * </a:t>
            </a:r>
            <a:r>
              <a:rPr lang="en-US" sz="2400" dirty="0" err="1"/>
              <a:t>default_deploy</a:t>
            </a:r>
            <a:r>
              <a:rPr lang="ru-RU" sz="2400" dirty="0"/>
              <a:t>_</a:t>
            </a:r>
            <a:r>
              <a:rPr lang="en-US" sz="2400" dirty="0"/>
              <a:t>prod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variables:</a:t>
            </a:r>
            <a:br>
              <a:rPr lang="en-US" sz="2400" dirty="0"/>
            </a:br>
            <a:r>
              <a:rPr lang="en-US" sz="2400" dirty="0"/>
              <a:t>   RELEASE_NAME : application-back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HELM_EXTRA_COMMAND: ‘ --template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echo $DOCKER_IMAGE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</a:t>
            </a:r>
            <a:r>
              <a:rPr lang="en-US" sz="2400" dirty="0" err="1"/>
              <a:t>kubectl</a:t>
            </a:r>
            <a:r>
              <a:rPr lang="en-US" sz="2400" dirty="0"/>
              <a:t> apply  chart/deployment’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4DDAD-E370-497F-8BC0-8807A9FD742F}"/>
              </a:ext>
            </a:extLst>
          </p:cNvPr>
          <p:cNvSpPr txBox="1"/>
          <p:nvPr/>
        </p:nvSpPr>
        <p:spPr>
          <a:xfrm>
            <a:off x="5420350" y="598024"/>
            <a:ext cx="6223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</a:t>
            </a:r>
            <a:r>
              <a:rPr lang="en-US" sz="3200" dirty="0" err="1"/>
              <a:t>gitlab-ci.yml</a:t>
            </a:r>
            <a:r>
              <a:rPr lang="en-US" sz="3200" dirty="0"/>
              <a:t> </a:t>
            </a:r>
            <a:r>
              <a:rPr lang="ru-RU" sz="3200" dirty="0"/>
              <a:t>в репе с приложением</a:t>
            </a:r>
          </a:p>
        </p:txBody>
      </p:sp>
    </p:spTree>
    <p:extLst>
      <p:ext uri="{BB962C8B-B14F-4D97-AF65-F5344CB8AC3E}">
        <p14:creationId xmlns:p14="http://schemas.microsoft.com/office/powerpoint/2010/main" val="379760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6BF937D-F53B-44B1-9AA8-792876544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729" y="1301951"/>
            <a:ext cx="9904798" cy="2703099"/>
          </a:xfrm>
        </p:spPr>
        <p:txBody>
          <a:bodyPr/>
          <a:lstStyle/>
          <a:p>
            <a:r>
              <a:rPr lang="ru-RU" dirty="0"/>
              <a:t>Текущие проблемы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21C9CD8-E9E2-47DD-B840-A7563D848A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64845" y="6572314"/>
            <a:ext cx="3600546" cy="904241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Нет инструмента для тестирования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1A0194-EA5C-4BA6-9227-34CD2ADB290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" r="1684" b="7912"/>
          <a:stretch/>
        </p:blipFill>
        <p:spPr>
          <a:xfrm>
            <a:off x="1331627" y="6338978"/>
            <a:ext cx="2187454" cy="1868397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01F4488D-268A-4CCD-A519-C35493BBA0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7190" y="7876056"/>
            <a:ext cx="3926766" cy="143494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У команды могут внезапно  </a:t>
            </a:r>
            <a:r>
              <a:rPr lang="ru-RU" dirty="0" err="1">
                <a:solidFill>
                  <a:schemeClr val="bg1"/>
                </a:solidFill>
              </a:rPr>
              <a:t>лоломаться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деплои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4505C4C-7F60-4304-B8E5-F7DF50964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63357" y="7876057"/>
            <a:ext cx="4152551" cy="143494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Новые версии ненадежны и могут содержать ошибки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00232F69-AA23-4B39-B781-E70923194B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77225" y="7876057"/>
            <a:ext cx="3600546" cy="143494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Команды придумывают костыли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B19946C6-6E35-41A5-9E57-0481D1340E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78712" y="6325309"/>
            <a:ext cx="3600546" cy="904241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Кастомизация через переменные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332B32D-4892-46AF-AA5D-D77BD6FAA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741" y="6329361"/>
            <a:ext cx="3600546" cy="904241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Используем последнюю версию</a:t>
            </a:r>
          </a:p>
          <a:p>
            <a:endParaRPr lang="ru-RU" dirty="0"/>
          </a:p>
        </p:txBody>
      </p:sp>
      <p:pic>
        <p:nvPicPr>
          <p:cNvPr id="22" name="Picture 2" descr="Собираем зеркальный кубик Рубика - статьи Шах и Мат">
            <a:extLst>
              <a:ext uri="{FF2B5EF4-FFF2-40B4-BE49-F238E27FC236}">
                <a16:creationId xmlns:a16="http://schemas.microsoft.com/office/drawing/2014/main" id="{1E7418FF-48DB-4FE7-BAC4-4148BD575F02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r="9594"/>
          <a:stretch>
            <a:fillRect/>
          </a:stretch>
        </p:blipFill>
        <p:spPr bwMode="auto">
          <a:xfrm>
            <a:off x="7912047" y="6572314"/>
            <a:ext cx="1460419" cy="163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ошибка значок вектор PNG , ошибка, ошибка, дизайн PNG картинки и пнг  рисунок для бесплатной загрузки">
            <a:extLst>
              <a:ext uri="{FF2B5EF4-FFF2-40B4-BE49-F238E27FC236}">
                <a16:creationId xmlns:a16="http://schemas.microsoft.com/office/drawing/2014/main" id="{9A2A9FB8-BC19-43D3-B9B8-CC00A90E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432" y="6590914"/>
            <a:ext cx="1597926" cy="15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25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>
            <a:extLst>
              <a:ext uri="{FF2B5EF4-FFF2-40B4-BE49-F238E27FC236}">
                <a16:creationId xmlns:a16="http://schemas.microsoft.com/office/drawing/2014/main" id="{DD3F874F-DF41-41FB-9E39-1DB9FFD22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Версионирование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61C1891B-89C5-418F-9C7E-B31671B34C1C}"/>
              </a:ext>
            </a:extLst>
          </p:cNvPr>
          <p:cNvSpPr/>
          <p:nvPr/>
        </p:nvSpPr>
        <p:spPr>
          <a:xfrm>
            <a:off x="791442" y="3623217"/>
            <a:ext cx="8853052" cy="3448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dirty="0"/>
              <a:t>Использовать последнюю версию</a:t>
            </a:r>
            <a:br>
              <a:rPr lang="ru-RU" sz="5400" dirty="0"/>
            </a:br>
            <a:r>
              <a:rPr lang="en-US" sz="5400" dirty="0">
                <a:highlight>
                  <a:srgbClr val="000000"/>
                </a:highlight>
              </a:rPr>
              <a:t>latest</a:t>
            </a:r>
            <a:endParaRPr lang="ru-RU" sz="5400" dirty="0">
              <a:highlight>
                <a:srgbClr val="000000"/>
              </a:highlight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0BABA4-EE5B-451F-8FF5-B74DDA07822B}"/>
              </a:ext>
            </a:extLst>
          </p:cNvPr>
          <p:cNvSpPr/>
          <p:nvPr/>
        </p:nvSpPr>
        <p:spPr>
          <a:xfrm>
            <a:off x="10063956" y="3623218"/>
            <a:ext cx="8629366" cy="3448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dirty="0"/>
              <a:t>Давать выбор версии</a:t>
            </a:r>
            <a:endParaRPr lang="en-US" sz="5400" dirty="0"/>
          </a:p>
          <a:p>
            <a:pPr algn="ctr"/>
            <a:r>
              <a:rPr lang="en-US" sz="5400" dirty="0">
                <a:highlight>
                  <a:srgbClr val="000000"/>
                </a:highlight>
              </a:rPr>
              <a:t>V1, V2, V3</a:t>
            </a:r>
            <a:endParaRPr lang="ru-RU" sz="5400" dirty="0">
              <a:highlight>
                <a:srgbClr val="000000"/>
              </a:highlight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3F2DA4EA-988D-4775-9336-A801D4569553}"/>
              </a:ext>
            </a:extLst>
          </p:cNvPr>
          <p:cNvSpPr/>
          <p:nvPr/>
        </p:nvSpPr>
        <p:spPr>
          <a:xfrm>
            <a:off x="6331877" y="7559946"/>
            <a:ext cx="6625233" cy="3448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dirty="0"/>
              <a:t>Копировать весь </a:t>
            </a:r>
            <a:r>
              <a:rPr lang="en-US" sz="5400" dirty="0"/>
              <a:t>CI</a:t>
            </a:r>
          </a:p>
          <a:p>
            <a:pPr algn="ctr"/>
            <a:r>
              <a:rPr lang="en-US" sz="5400" dirty="0" err="1">
                <a:highlight>
                  <a:srgbClr val="000000"/>
                </a:highlight>
              </a:rPr>
              <a:t>Ctrl+C</a:t>
            </a:r>
            <a:r>
              <a:rPr lang="en-US" sz="5400" dirty="0">
                <a:highlight>
                  <a:srgbClr val="000000"/>
                </a:highlight>
              </a:rPr>
              <a:t> &amp;&amp; </a:t>
            </a:r>
            <a:r>
              <a:rPr lang="en-US" sz="5400" dirty="0" err="1">
                <a:highlight>
                  <a:srgbClr val="000000"/>
                </a:highlight>
              </a:rPr>
              <a:t>Ctrl+v</a:t>
            </a:r>
            <a:endParaRPr lang="ru-RU" sz="54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590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658FF70-9697-440F-AA9C-FAAF951C3A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58554" y="1003801"/>
            <a:ext cx="7999362" cy="9314448"/>
          </a:xfrm>
        </p:spPr>
        <p:txBody>
          <a:bodyPr/>
          <a:lstStyle/>
          <a:p>
            <a:pPr marL="527065" indent="-514350">
              <a:buFont typeface="+mj-lt"/>
              <a:buAutoNum type="arabicPeriod"/>
            </a:pPr>
            <a:r>
              <a:rPr lang="en-US" sz="4400" dirty="0" err="1"/>
              <a:t>Jvm</a:t>
            </a:r>
            <a:r>
              <a:rPr lang="en-US" sz="4400" dirty="0"/>
              <a:t> </a:t>
            </a:r>
            <a:r>
              <a:rPr lang="ru-RU" sz="4400" dirty="0"/>
              <a:t>языки</a:t>
            </a:r>
            <a:r>
              <a:rPr lang="en-US" sz="4400" dirty="0"/>
              <a:t> </a:t>
            </a:r>
            <a:r>
              <a:rPr lang="ru-RU" sz="4400" dirty="0"/>
              <a:t>хорошо дружат с комбинациями версий за счет </a:t>
            </a:r>
            <a:r>
              <a:rPr lang="en-US" sz="4400" dirty="0"/>
              <a:t>Gradle/Maven</a:t>
            </a:r>
            <a:endParaRPr lang="ru-RU" sz="4400" dirty="0"/>
          </a:p>
          <a:p>
            <a:pPr marL="527065" indent="-514350">
              <a:buFont typeface="+mj-lt"/>
              <a:buAutoNum type="arabicPeriod"/>
            </a:pPr>
            <a:r>
              <a:rPr lang="en-US" sz="4400" dirty="0"/>
              <a:t>Kotlin </a:t>
            </a:r>
            <a:r>
              <a:rPr lang="en-US" sz="4400" dirty="0" err="1"/>
              <a:t>dsl</a:t>
            </a:r>
            <a:r>
              <a:rPr lang="en-US" sz="4400" dirty="0"/>
              <a:t> </a:t>
            </a:r>
            <a:r>
              <a:rPr lang="ru-RU" sz="4400" dirty="0"/>
              <a:t>позволяет гибко работать с настройками</a:t>
            </a:r>
          </a:p>
          <a:p>
            <a:pPr marL="527065" indent="-514350">
              <a:buFont typeface="+mj-lt"/>
              <a:buAutoNum type="arabicPeriod"/>
            </a:pPr>
            <a:r>
              <a:rPr lang="en-US" sz="4400" dirty="0" err="1"/>
              <a:t>Jvm</a:t>
            </a:r>
            <a:r>
              <a:rPr lang="en-US" sz="4400" dirty="0"/>
              <a:t> </a:t>
            </a:r>
            <a:r>
              <a:rPr lang="ru-RU" sz="4400" dirty="0"/>
              <a:t>очень хорошо тестируется </a:t>
            </a:r>
          </a:p>
          <a:p>
            <a:pPr marL="527065" indent="-514350">
              <a:buFont typeface="+mj-lt"/>
              <a:buAutoNum type="arabicPeriod"/>
            </a:pPr>
            <a:r>
              <a:rPr lang="ru-RU" sz="4400" dirty="0"/>
              <a:t>Весь наш отдел пишет </a:t>
            </a:r>
            <a:r>
              <a:rPr lang="ru-RU" sz="4400" dirty="0" err="1"/>
              <a:t>бэки</a:t>
            </a:r>
            <a:r>
              <a:rPr lang="ru-RU" sz="4400" dirty="0"/>
              <a:t> на </a:t>
            </a:r>
            <a:r>
              <a:rPr lang="en-US" sz="4400" dirty="0"/>
              <a:t>Kotlin</a:t>
            </a:r>
          </a:p>
          <a:p>
            <a:pPr marL="527065" indent="-514350">
              <a:buFont typeface="+mj-lt"/>
              <a:buAutoNum type="arabicPeriod"/>
            </a:pPr>
            <a:r>
              <a:rPr lang="ru-RU" sz="4400" dirty="0"/>
              <a:t>Можно писать </a:t>
            </a:r>
            <a:r>
              <a:rPr lang="en-US" sz="4400" dirty="0"/>
              <a:t>Kotlin Script</a:t>
            </a:r>
            <a:endParaRPr lang="ru-RU" sz="4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11E482-F7A2-4AA5-BEBA-EB09736B6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Рассуждения</a:t>
            </a:r>
          </a:p>
        </p:txBody>
      </p:sp>
      <p:pic>
        <p:nvPicPr>
          <p:cNvPr id="12290" name="Picture 2" descr="Котлин с нуля: классы и объекты">
            <a:extLst>
              <a:ext uri="{FF2B5EF4-FFF2-40B4-BE49-F238E27FC236}">
                <a16:creationId xmlns:a16="http://schemas.microsoft.com/office/drawing/2014/main" id="{95DD5E5A-4FC3-44A2-915E-09E1D2372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772"/>
            <a:ext cx="6757268" cy="46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29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658FF70-9697-440F-AA9C-FAAF951C3A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58554" y="1003801"/>
            <a:ext cx="7999362" cy="9314448"/>
          </a:xfrm>
        </p:spPr>
        <p:txBody>
          <a:bodyPr/>
          <a:lstStyle/>
          <a:p>
            <a:pPr marL="527065" indent="-514350">
              <a:buFont typeface="+mj-lt"/>
              <a:buAutoNum type="arabicPeriod"/>
            </a:pPr>
            <a:r>
              <a:rPr lang="en-US" sz="4400" dirty="0"/>
              <a:t>Gradle</a:t>
            </a:r>
            <a:r>
              <a:rPr lang="ru-RU" sz="4400" dirty="0"/>
              <a:t> из коробки имеет </a:t>
            </a:r>
            <a:r>
              <a:rPr lang="en-US" sz="4400" dirty="0" err="1"/>
              <a:t>koltin-dsl</a:t>
            </a:r>
            <a:endParaRPr lang="en-US" sz="4400" dirty="0"/>
          </a:p>
          <a:p>
            <a:pPr marL="527065" indent="-514350">
              <a:buFont typeface="+mj-lt"/>
              <a:buAutoNum type="arabicPeriod"/>
            </a:pPr>
            <a:r>
              <a:rPr lang="en-US" sz="4400" dirty="0"/>
              <a:t>Gradle </a:t>
            </a:r>
            <a:r>
              <a:rPr lang="ru-RU" sz="4400" dirty="0"/>
              <a:t>быстрее </a:t>
            </a:r>
            <a:r>
              <a:rPr lang="en-US" sz="4400" dirty="0"/>
              <a:t>Maven</a:t>
            </a:r>
          </a:p>
          <a:p>
            <a:pPr marL="527065" indent="-514350">
              <a:buFont typeface="+mj-lt"/>
              <a:buAutoNum type="arabicPeriod"/>
            </a:pPr>
            <a:r>
              <a:rPr lang="ru-RU" sz="4400" dirty="0"/>
              <a:t>Большая часть наших проектов уже использует </a:t>
            </a:r>
            <a:r>
              <a:rPr lang="en-US" sz="4400" dirty="0"/>
              <a:t>Gradle</a:t>
            </a:r>
          </a:p>
          <a:p>
            <a:pPr marL="527065" indent="-514350">
              <a:buFont typeface="+mj-lt"/>
              <a:buAutoNum type="arabicPeriod"/>
            </a:pPr>
            <a:endParaRPr lang="en-US" sz="4400" dirty="0"/>
          </a:p>
          <a:p>
            <a:pPr marL="527065" indent="-514350">
              <a:buFont typeface="+mj-lt"/>
              <a:buAutoNum type="arabicPeriod"/>
            </a:pPr>
            <a:endParaRPr lang="ru-RU" sz="4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11E482-F7A2-4AA5-BEBA-EB09736B6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Рассуждения</a:t>
            </a:r>
          </a:p>
        </p:txBody>
      </p:sp>
      <p:pic>
        <p:nvPicPr>
          <p:cNvPr id="12290" name="Picture 2" descr="Котлин с нуля: классы и объекты">
            <a:extLst>
              <a:ext uri="{FF2B5EF4-FFF2-40B4-BE49-F238E27FC236}">
                <a16:creationId xmlns:a16="http://schemas.microsoft.com/office/drawing/2014/main" id="{95DD5E5A-4FC3-44A2-915E-09E1D2372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264"/>
            <a:ext cx="6757268" cy="46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Gradle | Gradle Guides">
            <a:extLst>
              <a:ext uri="{FF2B5EF4-FFF2-40B4-BE49-F238E27FC236}">
                <a16:creationId xmlns:a16="http://schemas.microsoft.com/office/drawing/2014/main" id="{2C296329-7AD8-4EF3-B03A-BB5872BA5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27" y="7159835"/>
            <a:ext cx="3693213" cy="369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79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5516FA93-B037-4B24-9283-FE502AE3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Как переносить существующий </a:t>
            </a:r>
            <a:r>
              <a:rPr lang="en-US" dirty="0"/>
              <a:t>CI </a:t>
            </a:r>
            <a:r>
              <a:rPr lang="ru-RU" dirty="0"/>
              <a:t>на </a:t>
            </a:r>
            <a:r>
              <a:rPr lang="en-US" dirty="0"/>
              <a:t>Gradle 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D22147-91C6-4154-A582-FEF2098F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41" y="4218553"/>
            <a:ext cx="12376085" cy="6283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4AEE5D-80CC-47B6-999C-673257225EBB}"/>
              </a:ext>
            </a:extLst>
          </p:cNvPr>
          <p:cNvSpPr txBox="1"/>
          <p:nvPr/>
        </p:nvSpPr>
        <p:spPr>
          <a:xfrm>
            <a:off x="2061809" y="2769326"/>
            <a:ext cx="11834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1. Изучаем </a:t>
            </a:r>
            <a:r>
              <a:rPr lang="ru-RU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документацию</a:t>
            </a:r>
            <a:r>
              <a:rPr lang="ru-RU" sz="4800" dirty="0"/>
              <a:t> и пишем плагин</a:t>
            </a:r>
          </a:p>
        </p:txBody>
      </p:sp>
    </p:spTree>
    <p:extLst>
      <p:ext uri="{BB962C8B-B14F-4D97-AF65-F5344CB8AC3E}">
        <p14:creationId xmlns:p14="http://schemas.microsoft.com/office/powerpoint/2010/main" val="62455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5516FA93-B037-4B24-9283-FE502AE3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Как переносить существующий </a:t>
            </a:r>
            <a:r>
              <a:rPr lang="en-US" dirty="0"/>
              <a:t>CI </a:t>
            </a:r>
            <a:r>
              <a:rPr lang="ru-RU" dirty="0"/>
              <a:t>на </a:t>
            </a:r>
            <a:r>
              <a:rPr lang="en-US" dirty="0"/>
              <a:t>Gradle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AEE5D-80CC-47B6-999C-673257225EBB}"/>
              </a:ext>
            </a:extLst>
          </p:cNvPr>
          <p:cNvSpPr txBox="1"/>
          <p:nvPr/>
        </p:nvSpPr>
        <p:spPr>
          <a:xfrm>
            <a:off x="2061809" y="2769326"/>
            <a:ext cx="11834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2. Заворачиваем наш скрипт в таску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FB0424-B958-4575-9B53-9601D8593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09" y="3851274"/>
            <a:ext cx="8806488" cy="70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15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5516FA93-B037-4B24-9283-FE502AE3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Как переносить существующий </a:t>
            </a:r>
            <a:r>
              <a:rPr lang="en-US" dirty="0"/>
              <a:t>CI </a:t>
            </a:r>
            <a:r>
              <a:rPr lang="ru-RU" dirty="0"/>
              <a:t>на </a:t>
            </a:r>
            <a:r>
              <a:rPr lang="en-US" dirty="0"/>
              <a:t>Gradle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AEE5D-80CC-47B6-999C-673257225EBB}"/>
              </a:ext>
            </a:extLst>
          </p:cNvPr>
          <p:cNvSpPr txBox="1"/>
          <p:nvPr/>
        </p:nvSpPr>
        <p:spPr>
          <a:xfrm>
            <a:off x="2061809" y="2769326"/>
            <a:ext cx="1806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3. Подключаем плагин к проекту и используем новые таски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F12E71-9A30-4389-A5C4-BC4EE9113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09" y="4023097"/>
            <a:ext cx="7683082" cy="66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5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F349473-AA10-46A8-831B-9769E1A0F5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spc="-5">
                <a:solidFill>
                  <a:srgbClr val="AFAFAF"/>
                </a:solidFill>
              </a:rPr>
              <a:t>6</a:t>
            </a:r>
            <a:r>
              <a:rPr lang="ru-RU" spc="-5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6A28235-95F4-44AD-8926-004D41FF76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44149" y="768984"/>
            <a:ext cx="10820400" cy="8218261"/>
          </a:xfrm>
        </p:spPr>
        <p:txBody>
          <a:bodyPr/>
          <a:lstStyle/>
          <a:p>
            <a:pPr marL="527065" indent="-514350">
              <a:buFont typeface="+mj-lt"/>
              <a:buAutoNum type="arabicPeriod"/>
            </a:pPr>
            <a:r>
              <a:rPr lang="ru-RU" sz="6000" dirty="0"/>
              <a:t>Пример развития </a:t>
            </a:r>
            <a:r>
              <a:rPr lang="en-US" sz="6000" dirty="0"/>
              <a:t>CD </a:t>
            </a:r>
            <a:r>
              <a:rPr lang="ru-RU" sz="6000" dirty="0"/>
              <a:t>от 4х строчек до </a:t>
            </a:r>
            <a:r>
              <a:rPr lang="en-US" sz="6000" dirty="0" err="1"/>
              <a:t>Yaml</a:t>
            </a:r>
            <a:r>
              <a:rPr lang="en-US" sz="6000" dirty="0"/>
              <a:t> hell</a:t>
            </a:r>
          </a:p>
          <a:p>
            <a:pPr marL="527065" indent="-514350">
              <a:buFont typeface="+mj-lt"/>
              <a:buAutoNum type="arabicPeriod"/>
            </a:pPr>
            <a:r>
              <a:rPr lang="ru-RU" sz="6000" dirty="0"/>
              <a:t>Где болит? Какие варианты?</a:t>
            </a:r>
          </a:p>
          <a:p>
            <a:pPr marL="527065" indent="-514350">
              <a:buFont typeface="+mj-lt"/>
              <a:buAutoNum type="arabicPeriod"/>
            </a:pPr>
            <a:r>
              <a:rPr lang="ru-RU" sz="6000" dirty="0"/>
              <a:t>Пример </a:t>
            </a:r>
            <a:r>
              <a:rPr lang="ru-RU" sz="6000" dirty="0" err="1"/>
              <a:t>инкапсулированния</a:t>
            </a:r>
            <a:r>
              <a:rPr lang="ru-RU" sz="6000" dirty="0"/>
              <a:t> логики </a:t>
            </a:r>
            <a:r>
              <a:rPr lang="en-US" sz="6000" dirty="0"/>
              <a:t>CD</a:t>
            </a:r>
            <a:r>
              <a:rPr lang="ru-RU" sz="6000" dirty="0"/>
              <a:t> на </a:t>
            </a:r>
            <a:r>
              <a:rPr lang="en-US" sz="6000" dirty="0"/>
              <a:t>Gradle</a:t>
            </a:r>
          </a:p>
          <a:p>
            <a:pPr marL="527065" indent="-514350">
              <a:buFont typeface="+mj-lt"/>
              <a:buAutoNum type="arabicPeriod"/>
            </a:pPr>
            <a:endParaRPr lang="ru-RU" sz="600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206ADEA-1489-4EBD-BFC0-FBD501BCA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</p:spTree>
    <p:extLst>
      <p:ext uri="{BB962C8B-B14F-4D97-AF65-F5344CB8AC3E}">
        <p14:creationId xmlns:p14="http://schemas.microsoft.com/office/powerpoint/2010/main" val="3356988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5516FA93-B037-4B24-9283-FE502AE3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Как переносить существующий </a:t>
            </a:r>
            <a:r>
              <a:rPr lang="en-US" dirty="0"/>
              <a:t>CI </a:t>
            </a:r>
            <a:r>
              <a:rPr lang="ru-RU" dirty="0"/>
              <a:t>на </a:t>
            </a:r>
            <a:r>
              <a:rPr lang="en-US" dirty="0"/>
              <a:t>Gradle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AEE5D-80CC-47B6-999C-673257225EBB}"/>
              </a:ext>
            </a:extLst>
          </p:cNvPr>
          <p:cNvSpPr txBox="1"/>
          <p:nvPr/>
        </p:nvSpPr>
        <p:spPr>
          <a:xfrm>
            <a:off x="2061809" y="2769326"/>
            <a:ext cx="1806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4. Настраиваем параметры через </a:t>
            </a:r>
            <a:r>
              <a:rPr lang="en-US" sz="4800" dirty="0" err="1"/>
              <a:t>build.gradle.kts</a:t>
            </a:r>
            <a:endParaRPr lang="ru-RU" sz="4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805DAC-A46C-4EC7-9329-78AACFA3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09" y="3924428"/>
            <a:ext cx="8257848" cy="71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5516FA93-B037-4B24-9283-FE502AE3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Как переносить существующий </a:t>
            </a:r>
            <a:r>
              <a:rPr lang="en-US" dirty="0"/>
              <a:t>CI </a:t>
            </a:r>
            <a:r>
              <a:rPr lang="ru-RU" dirty="0"/>
              <a:t>на </a:t>
            </a:r>
            <a:r>
              <a:rPr lang="en-US" dirty="0"/>
              <a:t>Gradle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AEE5D-80CC-47B6-999C-673257225EBB}"/>
              </a:ext>
            </a:extLst>
          </p:cNvPr>
          <p:cNvSpPr txBox="1"/>
          <p:nvPr/>
        </p:nvSpPr>
        <p:spPr>
          <a:xfrm>
            <a:off x="2061809" y="2769326"/>
            <a:ext cx="1806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5. Спокойно переписываем скрипт на код в таске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D97481-34DE-4407-90D4-59EA5D33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09" y="3882979"/>
            <a:ext cx="11288431" cy="710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3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473C158-AD30-4438-8E81-24568EEC4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 что дальше?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A0A0F-92F0-4597-ADA8-A9B81E0A4F19}"/>
              </a:ext>
            </a:extLst>
          </p:cNvPr>
          <p:cNvSpPr txBox="1"/>
          <p:nvPr/>
        </p:nvSpPr>
        <p:spPr>
          <a:xfrm>
            <a:off x="7753389" y="675044"/>
            <a:ext cx="12818661" cy="1440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4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Создаем</a:t>
            </a:r>
            <a:r>
              <a:rPr lang="en-US" sz="4800" dirty="0"/>
              <a:t> </a:t>
            </a:r>
            <a:r>
              <a:rPr lang="ru-RU" sz="4800" dirty="0"/>
              <a:t>еще один плагин для </a:t>
            </a:r>
            <a:r>
              <a:rPr lang="en-US" sz="4800" dirty="0"/>
              <a:t>CI</a:t>
            </a:r>
            <a:endParaRPr lang="ru-RU" sz="4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Создаем таску для генерации </a:t>
            </a:r>
            <a:r>
              <a:rPr lang="en-US" sz="4800" dirty="0"/>
              <a:t>.</a:t>
            </a:r>
            <a:r>
              <a:rPr lang="en-US" sz="4800" dirty="0" err="1"/>
              <a:t>gitlab-ci.yml</a:t>
            </a:r>
            <a:endParaRPr lang="ru-RU" sz="4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Подтягиваем настройки из </a:t>
            </a:r>
            <a:r>
              <a:rPr lang="en-US" sz="4800" dirty="0"/>
              <a:t>env</a:t>
            </a:r>
            <a:endParaRPr lang="ru-RU" sz="4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Выстраиваем </a:t>
            </a:r>
            <a:r>
              <a:rPr lang="en-US" sz="4800" dirty="0"/>
              <a:t>CI/CD </a:t>
            </a:r>
            <a:r>
              <a:rPr lang="ru-RU" sz="4800" dirty="0"/>
              <a:t>для плагинов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Привлекаем обычных разработчиков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Собираем метрики по проектам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4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4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4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2564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D8E338C0-977D-49F2-A5A2-3536F3EDAF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53154" y="7505692"/>
            <a:ext cx="10820400" cy="2743200"/>
          </a:xfrm>
        </p:spPr>
        <p:txBody>
          <a:bodyPr/>
          <a:lstStyle/>
          <a:p>
            <a:r>
              <a:rPr lang="en-US" sz="4000" dirty="0"/>
              <a:t>Deploy </a:t>
            </a:r>
            <a:r>
              <a:rPr lang="ru-RU" sz="4000" dirty="0"/>
              <a:t>приложения это основная и наиболее сложная часть непрерывной поставки.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E226D6-1606-4D57-A732-F354AC0B38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6600" dirty="0"/>
              <a:t>Continuous </a:t>
            </a:r>
          </a:p>
          <a:p>
            <a:pPr algn="ctr"/>
            <a:r>
              <a:rPr lang="en-US" sz="6600" dirty="0"/>
              <a:t>delivery</a:t>
            </a:r>
            <a:endParaRPr lang="ru-RU" sz="6600" dirty="0"/>
          </a:p>
        </p:txBody>
      </p:sp>
      <p:pic>
        <p:nvPicPr>
          <p:cNvPr id="1028" name="Picture 4" descr="Файл:Kubernetes (container engine).png — Википедия">
            <a:extLst>
              <a:ext uri="{FF2B5EF4-FFF2-40B4-BE49-F238E27FC236}">
                <a16:creationId xmlns:a16="http://schemas.microsoft.com/office/drawing/2014/main" id="{BA762577-54F9-4B8A-B9C9-7958A799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6140" y="3331494"/>
            <a:ext cx="3086100" cy="299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Lab - это онлайн сервис для работы с git репозиториями">
            <a:extLst>
              <a:ext uri="{FF2B5EF4-FFF2-40B4-BE49-F238E27FC236}">
                <a16:creationId xmlns:a16="http://schemas.microsoft.com/office/drawing/2014/main" id="{EF5C8CD9-49BB-4CC4-9C56-1B597B28F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274" y="3747493"/>
            <a:ext cx="2340020" cy="21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8888AAA2-EFE1-47C9-8B02-79471363486F}"/>
              </a:ext>
            </a:extLst>
          </p:cNvPr>
          <p:cNvCxnSpPr>
            <a:cxnSpLocks/>
          </p:cNvCxnSpPr>
          <p:nvPr/>
        </p:nvCxnSpPr>
        <p:spPr>
          <a:xfrm>
            <a:off x="10659291" y="4828777"/>
            <a:ext cx="37621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C505C1-FE56-474C-9217-64DBC542C86C}"/>
              </a:ext>
            </a:extLst>
          </p:cNvPr>
          <p:cNvSpPr txBox="1"/>
          <p:nvPr/>
        </p:nvSpPr>
        <p:spPr>
          <a:xfrm>
            <a:off x="11254467" y="3731130"/>
            <a:ext cx="2301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Deploy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41909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356D122-9EBE-49FD-9E45-9647D90042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60E69CC-0EAA-47DF-9804-6887BF9EF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6ABB53D-D75F-488F-8988-EADAAB9A4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8914" y="1227909"/>
            <a:ext cx="10842172" cy="82034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deploy prod: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  </a:t>
            </a:r>
            <a:r>
              <a:rPr lang="en-US" sz="2400" dirty="0"/>
              <a:t>script: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helm  upgrade application ./chart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only: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master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BC53C8C-525D-470B-85A0-DE0605BFA5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410363" y="10233025"/>
            <a:ext cx="717550" cy="457200"/>
          </a:xfrm>
          <a:prstGeom prst="rect">
            <a:avLst/>
          </a:prstGeom>
        </p:spPr>
        <p:txBody>
          <a:bodyPr/>
          <a:lstStyle/>
          <a:p>
            <a:r>
              <a:rPr lang="ru-RU" spc="-5">
                <a:solidFill>
                  <a:srgbClr val="AFAFAF"/>
                </a:solidFill>
              </a:rPr>
              <a:t>6</a:t>
            </a:r>
            <a:r>
              <a:rPr lang="ru-RU" spc="-5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AE1599-C78A-44FA-B77F-B548C2ECCD05}"/>
              </a:ext>
            </a:extLst>
          </p:cNvPr>
          <p:cNvSpPr txBox="1"/>
          <p:nvPr/>
        </p:nvSpPr>
        <p:spPr>
          <a:xfrm>
            <a:off x="235131" y="1436914"/>
            <a:ext cx="3944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Пример </a:t>
            </a:r>
          </a:p>
          <a:p>
            <a:r>
              <a:rPr lang="en-US" sz="4000" dirty="0"/>
              <a:t>Deploy job</a:t>
            </a:r>
            <a:r>
              <a:rPr lang="ru-RU" sz="4000" dirty="0"/>
              <a:t> Первая версия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890D5-EE7B-4084-92D7-B11958B0E46E}"/>
              </a:ext>
            </a:extLst>
          </p:cNvPr>
          <p:cNvSpPr txBox="1"/>
          <p:nvPr/>
        </p:nvSpPr>
        <p:spPr>
          <a:xfrm>
            <a:off x="6008914" y="408002"/>
            <a:ext cx="6223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</a:t>
            </a:r>
            <a:r>
              <a:rPr lang="en-US" sz="3200" dirty="0" err="1"/>
              <a:t>gitlab-ci.yml</a:t>
            </a:r>
            <a:r>
              <a:rPr lang="en-US" sz="3200" dirty="0"/>
              <a:t> </a:t>
            </a:r>
            <a:r>
              <a:rPr lang="ru-RU" sz="3200" dirty="0"/>
              <a:t>в репе с приложением</a:t>
            </a:r>
          </a:p>
        </p:txBody>
      </p:sp>
    </p:spTree>
    <p:extLst>
      <p:ext uri="{BB962C8B-B14F-4D97-AF65-F5344CB8AC3E}">
        <p14:creationId xmlns:p14="http://schemas.microsoft.com/office/powerpoint/2010/main" val="242753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356D122-9EBE-49FD-9E45-9647D90042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60E69CC-0EAA-47DF-9804-6887BF9EF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6ABB53D-D75F-488F-8988-EADAAB9A4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8914" y="1254037"/>
            <a:ext cx="10842172" cy="82034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deploy prod: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  </a:t>
            </a:r>
            <a:r>
              <a:rPr lang="en-US" sz="2400" dirty="0"/>
              <a:t>script: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helm  upgrade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-- set image=$CI_COMMIT_REF_NAME_$CI_COMMIT_SHORT_SHA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-- set </a:t>
            </a:r>
            <a:r>
              <a:rPr lang="en-US" sz="2400" dirty="0" err="1"/>
              <a:t>vault_pass</a:t>
            </a:r>
            <a:r>
              <a:rPr lang="en-US" sz="2400" dirty="0"/>
              <a:t>=$VAULT_PASS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-- set </a:t>
            </a:r>
            <a:r>
              <a:rPr lang="en-US" sz="2400" dirty="0" err="1"/>
              <a:t>spring.profile.active</a:t>
            </a:r>
            <a:r>
              <a:rPr lang="en-US" sz="2400" dirty="0"/>
              <a:t>=prod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application ./chart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only: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master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when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- manual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BC53C8C-525D-470B-85A0-DE0605BFA5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410363" y="10233025"/>
            <a:ext cx="717550" cy="457200"/>
          </a:xfrm>
          <a:prstGeom prst="rect">
            <a:avLst/>
          </a:prstGeom>
        </p:spPr>
        <p:txBody>
          <a:bodyPr/>
          <a:lstStyle/>
          <a:p>
            <a:r>
              <a:rPr lang="ru-RU" spc="-5">
                <a:solidFill>
                  <a:srgbClr val="AFAFAF"/>
                </a:solidFill>
              </a:rPr>
              <a:t>6</a:t>
            </a:r>
            <a:r>
              <a:rPr lang="ru-RU" spc="-5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AE1599-C78A-44FA-B77F-B548C2ECCD05}"/>
              </a:ext>
            </a:extLst>
          </p:cNvPr>
          <p:cNvSpPr txBox="1"/>
          <p:nvPr/>
        </p:nvSpPr>
        <p:spPr>
          <a:xfrm>
            <a:off x="235131" y="1436914"/>
            <a:ext cx="3944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Пример </a:t>
            </a:r>
          </a:p>
          <a:p>
            <a:r>
              <a:rPr lang="en-US" sz="4000" dirty="0"/>
              <a:t>Deploy job</a:t>
            </a:r>
            <a:r>
              <a:rPr lang="ru-RU" sz="4000" dirty="0"/>
              <a:t> Неделю спустя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58467-F5B6-4C40-B27F-2F3812806BD8}"/>
              </a:ext>
            </a:extLst>
          </p:cNvPr>
          <p:cNvSpPr txBox="1"/>
          <p:nvPr/>
        </p:nvSpPr>
        <p:spPr>
          <a:xfrm>
            <a:off x="6008914" y="408002"/>
            <a:ext cx="6223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</a:t>
            </a:r>
            <a:r>
              <a:rPr lang="en-US" sz="3200" dirty="0" err="1"/>
              <a:t>gitlab-ci.yml</a:t>
            </a:r>
            <a:r>
              <a:rPr lang="en-US" sz="3200" dirty="0"/>
              <a:t> </a:t>
            </a:r>
            <a:r>
              <a:rPr lang="ru-RU" sz="3200" dirty="0"/>
              <a:t>в репе с приложением</a:t>
            </a:r>
          </a:p>
        </p:txBody>
      </p:sp>
    </p:spTree>
    <p:extLst>
      <p:ext uri="{BB962C8B-B14F-4D97-AF65-F5344CB8AC3E}">
        <p14:creationId xmlns:p14="http://schemas.microsoft.com/office/powerpoint/2010/main" val="147705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356D122-9EBE-49FD-9E45-9647D90042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60E69CC-0EAA-47DF-9804-6887BF9EF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6ABB53D-D75F-488F-8988-EADAAB9A4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8914" y="1332411"/>
            <a:ext cx="10842172" cy="82034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deploy prod: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  </a:t>
            </a:r>
            <a:r>
              <a:rPr lang="en-US" sz="2400" dirty="0"/>
              <a:t>script: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</a:t>
            </a:r>
            <a:r>
              <a:rPr lang="en-US" sz="2400" dirty="0" err="1"/>
              <a:t>kubectl</a:t>
            </a:r>
            <a:r>
              <a:rPr lang="en-US" sz="2400" dirty="0"/>
              <a:t> config use-context prod-m2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helm  upgrade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-- set image=$CI_COMMIT_REF_NAME_$CI_COMMIT_SHORT_SHA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-- set </a:t>
            </a:r>
            <a:r>
              <a:rPr lang="en-US" sz="2400" dirty="0" err="1"/>
              <a:t>vault_pass</a:t>
            </a:r>
            <a:r>
              <a:rPr lang="en-US" sz="2400" dirty="0"/>
              <a:t>=$VAULT_PASS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-- set </a:t>
            </a:r>
            <a:r>
              <a:rPr lang="en-US" sz="2400" dirty="0" err="1"/>
              <a:t>spring.profile.active</a:t>
            </a:r>
            <a:r>
              <a:rPr lang="en-US" sz="2400" dirty="0"/>
              <a:t>=prod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application ./chart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-- atomic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only: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master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when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- manual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interruptible: true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</a:t>
            </a:r>
            <a:r>
              <a:rPr lang="en-US" sz="2400" dirty="0" err="1"/>
              <a:t>resource_group</a:t>
            </a:r>
            <a:r>
              <a:rPr lang="en-US" sz="2400" dirty="0"/>
              <a:t>: prod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BC53C8C-525D-470B-85A0-DE0605BFA5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410363" y="10233025"/>
            <a:ext cx="717550" cy="457200"/>
          </a:xfrm>
          <a:prstGeom prst="rect">
            <a:avLst/>
          </a:prstGeom>
        </p:spPr>
        <p:txBody>
          <a:bodyPr/>
          <a:lstStyle/>
          <a:p>
            <a:r>
              <a:rPr lang="ru-RU" spc="-5">
                <a:solidFill>
                  <a:srgbClr val="AFAFAF"/>
                </a:solidFill>
              </a:rPr>
              <a:t>6</a:t>
            </a:r>
            <a:r>
              <a:rPr lang="ru-RU" spc="-5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AE1599-C78A-44FA-B77F-B548C2ECCD05}"/>
              </a:ext>
            </a:extLst>
          </p:cNvPr>
          <p:cNvSpPr txBox="1"/>
          <p:nvPr/>
        </p:nvSpPr>
        <p:spPr>
          <a:xfrm>
            <a:off x="235131" y="1436914"/>
            <a:ext cx="3944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Пример </a:t>
            </a:r>
          </a:p>
          <a:p>
            <a:r>
              <a:rPr lang="en-US" sz="4000" dirty="0"/>
              <a:t>Deploy job</a:t>
            </a:r>
            <a:r>
              <a:rPr lang="ru-RU" sz="4000" dirty="0"/>
              <a:t> </a:t>
            </a:r>
          </a:p>
          <a:p>
            <a:r>
              <a:rPr lang="ru-RU" sz="4000" dirty="0"/>
              <a:t>Месяц спустя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FBC42-6977-4C0E-97CC-54ED359BD59F}"/>
              </a:ext>
            </a:extLst>
          </p:cNvPr>
          <p:cNvSpPr txBox="1"/>
          <p:nvPr/>
        </p:nvSpPr>
        <p:spPr>
          <a:xfrm>
            <a:off x="6008914" y="408002"/>
            <a:ext cx="6223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</a:t>
            </a:r>
            <a:r>
              <a:rPr lang="en-US" sz="3200" dirty="0" err="1"/>
              <a:t>gitlab-ci.yml</a:t>
            </a:r>
            <a:r>
              <a:rPr lang="en-US" sz="3200" dirty="0"/>
              <a:t> </a:t>
            </a:r>
            <a:r>
              <a:rPr lang="ru-RU" sz="3200" dirty="0"/>
              <a:t>в репе с приложением</a:t>
            </a:r>
          </a:p>
        </p:txBody>
      </p:sp>
    </p:spTree>
    <p:extLst>
      <p:ext uri="{BB962C8B-B14F-4D97-AF65-F5344CB8AC3E}">
        <p14:creationId xmlns:p14="http://schemas.microsoft.com/office/powerpoint/2010/main" val="397660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356D122-9EBE-49FD-9E45-9647D90042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60E69CC-0EAA-47DF-9804-6887BF9EF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6ABB53D-D75F-488F-8988-EADAAB9A4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8914" y="992776"/>
            <a:ext cx="10842172" cy="9213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/>
              <a:t>default_deploy</a:t>
            </a:r>
            <a:r>
              <a:rPr lang="ru-RU" sz="2400" dirty="0"/>
              <a:t>_</a:t>
            </a:r>
            <a:r>
              <a:rPr lang="en-US" sz="2400" dirty="0"/>
              <a:t>prod:</a:t>
            </a:r>
            <a:r>
              <a:rPr lang="ru-RU" sz="2400" dirty="0"/>
              <a:t> </a:t>
            </a:r>
            <a:r>
              <a:rPr lang="en-US" sz="2400" dirty="0"/>
              <a:t>&amp; </a:t>
            </a:r>
            <a:r>
              <a:rPr lang="en-US" sz="2400" dirty="0" err="1"/>
              <a:t>default_deploy</a:t>
            </a:r>
            <a:r>
              <a:rPr lang="ru-RU" sz="2400" dirty="0"/>
              <a:t>_</a:t>
            </a:r>
            <a:r>
              <a:rPr lang="en-US" sz="2400" dirty="0"/>
              <a:t>prod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  </a:t>
            </a:r>
            <a:r>
              <a:rPr lang="en-US" sz="2400" dirty="0"/>
              <a:t>script: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</a:t>
            </a:r>
            <a:r>
              <a:rPr lang="en-US" sz="2400" dirty="0" err="1"/>
              <a:t>kubectl</a:t>
            </a:r>
            <a:r>
              <a:rPr lang="en-US" sz="2400" dirty="0"/>
              <a:t> config use-context $KUBE_CONTEXT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helm  upgrade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-- set image=$DOCKER_TAG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-- set </a:t>
            </a:r>
            <a:r>
              <a:rPr lang="en-US" sz="2400" dirty="0" err="1"/>
              <a:t>vault_pass</a:t>
            </a:r>
            <a:r>
              <a:rPr lang="en-US" sz="2400" dirty="0"/>
              <a:t>=$VAULT_PASS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-- set </a:t>
            </a:r>
            <a:r>
              <a:rPr lang="en-US" sz="2400" dirty="0" err="1"/>
              <a:t>spring.profile.active</a:t>
            </a:r>
            <a:r>
              <a:rPr lang="en-US" sz="2400" dirty="0"/>
              <a:t>=SPRING_PROFILE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$RELEASE_NAME ./chart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-- $HELM_EXTRA_COMMAND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only: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master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when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- manual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interruptible: true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</a:t>
            </a:r>
            <a:r>
              <a:rPr lang="en-US" sz="2400" dirty="0" err="1"/>
              <a:t>resource_group</a:t>
            </a:r>
            <a:r>
              <a:rPr lang="en-US" sz="2400" dirty="0"/>
              <a:t>: prod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  </a:t>
            </a:r>
            <a:r>
              <a:rPr lang="en-US" sz="2400" dirty="0"/>
              <a:t>variables: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KUBE_CONTEXT: prod-m2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DOCKER_TAG: $CI_COMMIT_REF_NAME_$CI_COMMIT_SHORT_SHA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BC53C8C-525D-470B-85A0-DE0605BFA5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410363" y="10233025"/>
            <a:ext cx="717550" cy="457200"/>
          </a:xfrm>
          <a:prstGeom prst="rect">
            <a:avLst/>
          </a:prstGeom>
        </p:spPr>
        <p:txBody>
          <a:bodyPr/>
          <a:lstStyle/>
          <a:p>
            <a:r>
              <a:rPr lang="ru-RU" spc="-5">
                <a:solidFill>
                  <a:srgbClr val="AFAFAF"/>
                </a:solidFill>
              </a:rPr>
              <a:t>6</a:t>
            </a:r>
            <a:r>
              <a:rPr lang="ru-RU" spc="-5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AE1599-C78A-44FA-B77F-B548C2ECCD05}"/>
              </a:ext>
            </a:extLst>
          </p:cNvPr>
          <p:cNvSpPr txBox="1"/>
          <p:nvPr/>
        </p:nvSpPr>
        <p:spPr>
          <a:xfrm>
            <a:off x="235131" y="1436914"/>
            <a:ext cx="3944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Пример </a:t>
            </a:r>
          </a:p>
          <a:p>
            <a:r>
              <a:rPr lang="en-US" sz="4000" dirty="0"/>
              <a:t>Deploy job</a:t>
            </a:r>
            <a:r>
              <a:rPr lang="ru-RU" sz="4000" dirty="0"/>
              <a:t> </a:t>
            </a:r>
          </a:p>
          <a:p>
            <a:r>
              <a:rPr lang="ru-RU" sz="4000" dirty="0"/>
              <a:t>3 месяца спустя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4B3AE-E732-4E88-9285-655D31151F12}"/>
              </a:ext>
            </a:extLst>
          </p:cNvPr>
          <p:cNvSpPr txBox="1"/>
          <p:nvPr/>
        </p:nvSpPr>
        <p:spPr>
          <a:xfrm>
            <a:off x="6008914" y="408000"/>
            <a:ext cx="483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Отдельная репа </a:t>
            </a:r>
            <a:r>
              <a:rPr lang="en-US" sz="3200" dirty="0"/>
              <a:t>ci-template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8697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356D122-9EBE-49FD-9E45-9647D90042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60E69CC-0EAA-47DF-9804-6887BF9EF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BC53C8C-525D-470B-85A0-DE0605BFA5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410363" y="10233025"/>
            <a:ext cx="717550" cy="457200"/>
          </a:xfrm>
          <a:prstGeom prst="rect">
            <a:avLst/>
          </a:prstGeom>
        </p:spPr>
        <p:txBody>
          <a:bodyPr/>
          <a:lstStyle/>
          <a:p>
            <a:r>
              <a:rPr lang="ru-RU" spc="-5">
                <a:solidFill>
                  <a:srgbClr val="AFAFAF"/>
                </a:solidFill>
              </a:rPr>
              <a:t>6</a:t>
            </a:r>
            <a:r>
              <a:rPr lang="ru-RU" spc="-5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AE1599-C78A-44FA-B77F-B548C2ECCD05}"/>
              </a:ext>
            </a:extLst>
          </p:cNvPr>
          <p:cNvSpPr txBox="1"/>
          <p:nvPr/>
        </p:nvSpPr>
        <p:spPr>
          <a:xfrm>
            <a:off x="235131" y="1436914"/>
            <a:ext cx="3944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Пример </a:t>
            </a:r>
          </a:p>
          <a:p>
            <a:r>
              <a:rPr lang="en-US" sz="4000" dirty="0"/>
              <a:t>Deploy job</a:t>
            </a:r>
            <a:r>
              <a:rPr lang="ru-RU" sz="4000" dirty="0"/>
              <a:t> </a:t>
            </a:r>
          </a:p>
          <a:p>
            <a:r>
              <a:rPr lang="ru-RU" sz="4000" dirty="0"/>
              <a:t>3 месяца спустя</a:t>
            </a:r>
          </a:p>
        </p:txBody>
      </p:sp>
      <p:sp>
        <p:nvSpPr>
          <p:cNvPr id="8" name="Текст 11">
            <a:extLst>
              <a:ext uri="{FF2B5EF4-FFF2-40B4-BE49-F238E27FC236}">
                <a16:creationId xmlns:a16="http://schemas.microsoft.com/office/drawing/2014/main" id="{01A932CE-071F-4C91-8A49-DCA158782426}"/>
              </a:ext>
            </a:extLst>
          </p:cNvPr>
          <p:cNvSpPr txBox="1">
            <a:spLocks/>
          </p:cNvSpPr>
          <p:nvPr/>
        </p:nvSpPr>
        <p:spPr>
          <a:xfrm>
            <a:off x="5420350" y="2071073"/>
            <a:ext cx="6565005" cy="4668249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include: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- project: ‘ci-template'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ref: master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file: '</a:t>
            </a:r>
            <a:r>
              <a:rPr lang="en-US" sz="2400" dirty="0" err="1"/>
              <a:t>gitlab</a:t>
            </a:r>
            <a:r>
              <a:rPr lang="en-US" sz="2400" dirty="0"/>
              <a:t>-ci-</a:t>
            </a:r>
            <a:r>
              <a:rPr lang="en-US" sz="2400" dirty="0" err="1"/>
              <a:t>base.yml</a:t>
            </a:r>
            <a:r>
              <a:rPr lang="en-US" sz="2400" dirty="0"/>
              <a:t>’</a:t>
            </a:r>
          </a:p>
          <a:p>
            <a:pPr>
              <a:lnSpc>
                <a:spcPct val="100000"/>
              </a:lnSpc>
            </a:pPr>
            <a:br>
              <a:rPr lang="en-US" sz="2400" dirty="0"/>
            </a:br>
            <a:r>
              <a:rPr lang="en-US" sz="2400" dirty="0" err="1"/>
              <a:t>deploy_manual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&lt;&lt;: * </a:t>
            </a:r>
            <a:r>
              <a:rPr lang="en-US" sz="2400" dirty="0" err="1"/>
              <a:t>default_deploy</a:t>
            </a:r>
            <a:r>
              <a:rPr lang="ru-RU" sz="2400" dirty="0"/>
              <a:t>_</a:t>
            </a:r>
            <a:r>
              <a:rPr lang="en-US" sz="2400" dirty="0"/>
              <a:t>prod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variables:</a:t>
            </a:r>
            <a:br>
              <a:rPr lang="en-US" sz="2400" dirty="0"/>
            </a:br>
            <a:r>
              <a:rPr lang="en-US" sz="2400" dirty="0"/>
              <a:t>     RELEASE_NAME: application-back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4DDAD-E370-497F-8BC0-8807A9FD742F}"/>
              </a:ext>
            </a:extLst>
          </p:cNvPr>
          <p:cNvSpPr txBox="1"/>
          <p:nvPr/>
        </p:nvSpPr>
        <p:spPr>
          <a:xfrm>
            <a:off x="5420350" y="598024"/>
            <a:ext cx="6223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</a:t>
            </a:r>
            <a:r>
              <a:rPr lang="en-US" sz="3200" dirty="0" err="1"/>
              <a:t>gitlab-ci.yml</a:t>
            </a:r>
            <a:r>
              <a:rPr lang="en-US" sz="3200" dirty="0"/>
              <a:t> </a:t>
            </a:r>
            <a:r>
              <a:rPr lang="ru-RU" sz="3200" dirty="0"/>
              <a:t>в репе с приложением</a:t>
            </a:r>
          </a:p>
        </p:txBody>
      </p:sp>
    </p:spTree>
    <p:extLst>
      <p:ext uri="{BB962C8B-B14F-4D97-AF65-F5344CB8AC3E}">
        <p14:creationId xmlns:p14="http://schemas.microsoft.com/office/powerpoint/2010/main" val="345292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356D122-9EBE-49FD-9E45-9647D90042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60E69CC-0EAA-47DF-9804-6887BF9EF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6ABB53D-D75F-488F-8988-EADAAB9A4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8914" y="992776"/>
            <a:ext cx="10842172" cy="9213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/>
              <a:t>default_deploy</a:t>
            </a:r>
            <a:r>
              <a:rPr lang="ru-RU" sz="2400" dirty="0"/>
              <a:t>_</a:t>
            </a:r>
            <a:r>
              <a:rPr lang="en-US" sz="2400" dirty="0"/>
              <a:t>prod:</a:t>
            </a:r>
            <a:r>
              <a:rPr lang="ru-RU" sz="2400" dirty="0"/>
              <a:t> </a:t>
            </a:r>
            <a:r>
              <a:rPr lang="en-US" sz="2400" dirty="0"/>
              <a:t>&amp; </a:t>
            </a:r>
            <a:r>
              <a:rPr lang="en-US" sz="2400" dirty="0" err="1"/>
              <a:t>default_deploy</a:t>
            </a:r>
            <a:r>
              <a:rPr lang="ru-RU" sz="2400" dirty="0"/>
              <a:t>_</a:t>
            </a:r>
            <a:r>
              <a:rPr lang="en-US" sz="2400" dirty="0"/>
              <a:t>prod</a:t>
            </a:r>
          </a:p>
          <a:p>
            <a:pPr>
              <a:lnSpc>
                <a:spcPct val="100000"/>
              </a:lnSpc>
            </a:pPr>
            <a:r>
              <a:rPr lang="ru-RU" sz="2400" dirty="0"/>
              <a:t>  </a:t>
            </a:r>
            <a:r>
              <a:rPr lang="en-US" sz="2400" dirty="0"/>
              <a:t>script: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</a:t>
            </a:r>
            <a:r>
              <a:rPr lang="en-US" sz="2400" dirty="0" err="1"/>
              <a:t>kubectl</a:t>
            </a:r>
            <a:r>
              <a:rPr lang="en-US" sz="2400" dirty="0"/>
              <a:t> config use-context $KUBE_CONTEXT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helm  upgrade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-- set image=$DOCKER_TAG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-- set </a:t>
            </a:r>
            <a:r>
              <a:rPr lang="en-US" sz="2400" dirty="0" err="1"/>
              <a:t>vault_pass</a:t>
            </a:r>
            <a:r>
              <a:rPr lang="en-US" sz="2400" dirty="0"/>
              <a:t>=$VAULT_PASS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-- set </a:t>
            </a:r>
            <a:r>
              <a:rPr lang="en-US" sz="2400" dirty="0" err="1"/>
              <a:t>spring.profile.active</a:t>
            </a:r>
            <a:r>
              <a:rPr lang="en-US" sz="2400" dirty="0"/>
              <a:t>=SPRING_PROFILE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$RELEASE_NAME ./chart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   -- $HELM_EXTRA_COMMAND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only: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- master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when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- manual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interruptible: true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</a:t>
            </a:r>
            <a:r>
              <a:rPr lang="en-US" sz="2400" dirty="0" err="1"/>
              <a:t>resource_group</a:t>
            </a:r>
            <a:r>
              <a:rPr lang="en-US" sz="2400" dirty="0"/>
              <a:t>: prod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  </a:t>
            </a:r>
            <a:r>
              <a:rPr lang="en-US" sz="2400" dirty="0"/>
              <a:t>variables: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KUBE_CONTEXT: prod-m2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DOCKER_TAG: $CI_COMMIT_REF_NAME_$CI_COMMIT_SHORT_SHA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BC53C8C-525D-470B-85A0-DE0605BFA5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410363" y="10233025"/>
            <a:ext cx="717550" cy="457200"/>
          </a:xfrm>
          <a:prstGeom prst="rect">
            <a:avLst/>
          </a:prstGeom>
        </p:spPr>
        <p:txBody>
          <a:bodyPr/>
          <a:lstStyle/>
          <a:p>
            <a:r>
              <a:rPr lang="ru-RU" spc="-5">
                <a:solidFill>
                  <a:srgbClr val="AFAFAF"/>
                </a:solidFill>
              </a:rPr>
              <a:t>6</a:t>
            </a:r>
            <a:r>
              <a:rPr lang="ru-RU" spc="-5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AE1599-C78A-44FA-B77F-B548C2ECCD05}"/>
              </a:ext>
            </a:extLst>
          </p:cNvPr>
          <p:cNvSpPr txBox="1"/>
          <p:nvPr/>
        </p:nvSpPr>
        <p:spPr>
          <a:xfrm>
            <a:off x="235131" y="1436914"/>
            <a:ext cx="3944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Пример </a:t>
            </a:r>
          </a:p>
          <a:p>
            <a:r>
              <a:rPr lang="en-US" sz="4000" dirty="0"/>
              <a:t>Deploy job</a:t>
            </a:r>
            <a:r>
              <a:rPr lang="ru-RU" sz="4000" dirty="0"/>
              <a:t> </a:t>
            </a:r>
          </a:p>
          <a:p>
            <a:r>
              <a:rPr lang="en-US" sz="4000" dirty="0"/>
              <a:t>4 </a:t>
            </a:r>
            <a:r>
              <a:rPr lang="ru-RU" sz="4000" dirty="0"/>
              <a:t>месяца спустя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4B3AE-E732-4E88-9285-655D31151F12}"/>
              </a:ext>
            </a:extLst>
          </p:cNvPr>
          <p:cNvSpPr txBox="1"/>
          <p:nvPr/>
        </p:nvSpPr>
        <p:spPr>
          <a:xfrm>
            <a:off x="6008914" y="408000"/>
            <a:ext cx="483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Отдельная репа </a:t>
            </a:r>
            <a:r>
              <a:rPr lang="en-US" sz="3200" dirty="0"/>
              <a:t>ci-template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487489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8411</TotalTime>
  <Words>1069</Words>
  <Application>Microsoft Office PowerPoint</Application>
  <PresentationFormat>Произвольный</PresentationFormat>
  <Paragraphs>209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481</cp:revision>
  <dcterms:created xsi:type="dcterms:W3CDTF">2020-08-11T16:12:28Z</dcterms:created>
  <dcterms:modified xsi:type="dcterms:W3CDTF">2022-05-25T21:58:16Z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